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Role of the TRUFA Rep on a PRC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Objectives | Advisor | Moderator | Issues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1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TRUFA PRC Rep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PRC and its processes follow the Collective Agreement</a:t>
            </a:r>
          </a:p>
          <a:p>
            <a:r>
              <a:rPr lang="en-CA" sz="2400" dirty="0" smtClean="0"/>
              <a:t>Member is evaluated in a fair, objective, and consistent manner</a:t>
            </a:r>
          </a:p>
          <a:p>
            <a:r>
              <a:rPr lang="en-CA" sz="2400" dirty="0" smtClean="0"/>
              <a:t>Process is completed in a timely manner</a:t>
            </a:r>
          </a:p>
          <a:p>
            <a:pPr lvl="1"/>
            <a:r>
              <a:rPr lang="en-CA" sz="2000" dirty="0" smtClean="0"/>
              <a:t>Completion includes Dean’s responsibilities under 7.3.7.8 and 7.3.7.9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588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83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/>
              <a:t>Detailed knowledge of:</a:t>
            </a:r>
          </a:p>
          <a:p>
            <a:pPr lvl="1"/>
            <a:r>
              <a:rPr lang="en-CA" sz="2400" dirty="0" smtClean="0"/>
              <a:t>Article 7 in the Collective Agreement</a:t>
            </a:r>
            <a:endParaRPr lang="en-CA" sz="2800" dirty="0"/>
          </a:p>
          <a:p>
            <a:pPr lvl="1"/>
            <a:r>
              <a:rPr lang="en-CA" sz="2800" dirty="0" smtClean="0"/>
              <a:t>Past practice in the Department and the institution</a:t>
            </a:r>
          </a:p>
          <a:p>
            <a:pPr lvl="1"/>
            <a:r>
              <a:rPr lang="en-CA" sz="2800" dirty="0" smtClean="0"/>
              <a:t>Handling of exceptions to the “normally” provisions of the CA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9323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83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 smtClean="0"/>
              <a:t>Answer questions regarding such things as:</a:t>
            </a:r>
          </a:p>
          <a:p>
            <a:pPr lvl="1"/>
            <a:r>
              <a:rPr lang="en-CA" sz="2000" dirty="0" smtClean="0"/>
              <a:t>process, </a:t>
            </a:r>
          </a:p>
          <a:p>
            <a:pPr lvl="2"/>
            <a:r>
              <a:rPr lang="en-CA" sz="1800" dirty="0"/>
              <a:t>c</a:t>
            </a:r>
            <a:r>
              <a:rPr lang="en-CA" sz="1800" dirty="0" smtClean="0"/>
              <a:t>omposition of PRC (7.3)</a:t>
            </a:r>
          </a:p>
          <a:p>
            <a:pPr lvl="3"/>
            <a:r>
              <a:rPr lang="en-CA" sz="1600" dirty="0"/>
              <a:t>c</a:t>
            </a:r>
            <a:r>
              <a:rPr lang="en-CA" sz="1600" dirty="0" smtClean="0"/>
              <a:t>onflict of interest (7.3.2)</a:t>
            </a:r>
          </a:p>
          <a:p>
            <a:pPr lvl="3"/>
            <a:r>
              <a:rPr lang="en-CA" sz="1600" dirty="0" err="1" smtClean="0"/>
              <a:t>Dept</a:t>
            </a:r>
            <a:r>
              <a:rPr lang="en-CA" sz="1600" dirty="0" smtClean="0"/>
              <a:t> Chair normally chairs PRC (7.3.3)</a:t>
            </a:r>
          </a:p>
          <a:p>
            <a:pPr lvl="2"/>
            <a:r>
              <a:rPr lang="en-CA" sz="1800" dirty="0" smtClean="0"/>
              <a:t>timing of steps in the evaluation</a:t>
            </a:r>
          </a:p>
          <a:p>
            <a:pPr lvl="1"/>
            <a:r>
              <a:rPr lang="en-CA" sz="2000" dirty="0" smtClean="0"/>
              <a:t>admissibility of evidence (7.3.7.2)</a:t>
            </a:r>
          </a:p>
          <a:p>
            <a:pPr lvl="1"/>
            <a:r>
              <a:rPr lang="en-CA" sz="2000" dirty="0" smtClean="0"/>
              <a:t>missing evidence</a:t>
            </a:r>
          </a:p>
          <a:p>
            <a:pPr lvl="1"/>
            <a:r>
              <a:rPr lang="en-CA" sz="2000" dirty="0" smtClean="0"/>
              <a:t>PRC standards vs Tenure &amp; Promotion criteria</a:t>
            </a:r>
          </a:p>
          <a:p>
            <a:pPr lvl="1"/>
            <a:r>
              <a:rPr lang="en-CA" sz="2000" dirty="0"/>
              <a:t>r</a:t>
            </a:r>
            <a:r>
              <a:rPr lang="en-CA" sz="2000" dirty="0" smtClean="0"/>
              <a:t>esponse to Dean’s request for performance evaluation (7.3.7.3)</a:t>
            </a:r>
          </a:p>
        </p:txBody>
      </p:sp>
    </p:spTree>
    <p:extLst>
      <p:ext uri="{BB962C8B-B14F-4D97-AF65-F5344CB8AC3E}">
        <p14:creationId xmlns:p14="http://schemas.microsoft.com/office/powerpoint/2010/main" val="7326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83622"/>
          </a:xfrm>
        </p:spPr>
        <p:txBody>
          <a:bodyPr>
            <a:noAutofit/>
          </a:bodyPr>
          <a:lstStyle/>
          <a:p>
            <a:r>
              <a:rPr lang="en-CA" sz="2800" dirty="0" smtClean="0"/>
              <a:t>Provide template documents to PRC Chair</a:t>
            </a:r>
          </a:p>
          <a:p>
            <a:pPr lvl="1"/>
            <a:r>
              <a:rPr lang="en-CA" sz="2400" dirty="0" smtClean="0"/>
              <a:t>Notice of Summative Performance Review (7.1.5)</a:t>
            </a:r>
          </a:p>
          <a:p>
            <a:pPr lvl="1"/>
            <a:r>
              <a:rPr lang="en-CA" sz="2400" dirty="0" smtClean="0"/>
              <a:t>Summative Evaluation of Faculty Member Report (7.3.7.7)</a:t>
            </a:r>
          </a:p>
          <a:p>
            <a:pPr lvl="1"/>
            <a:endParaRPr lang="en-CA" sz="2400" dirty="0" smtClean="0"/>
          </a:p>
          <a:p>
            <a:pPr marL="400050"/>
            <a:r>
              <a:rPr lang="en-CA" sz="2400" dirty="0" smtClean="0"/>
              <a:t>PRC offer to meet with member (7.3.7.5)</a:t>
            </a:r>
          </a:p>
          <a:p>
            <a:pPr marL="400050"/>
            <a:r>
              <a:rPr lang="en-CA" sz="2400" dirty="0" smtClean="0"/>
              <a:t>Wording of PRC report to Dean (7.3.7.6, 7.3.7.7)</a:t>
            </a:r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622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0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 smtClean="0"/>
              <a:t>Assist in dealing with differences of opinion on such things as:</a:t>
            </a:r>
          </a:p>
          <a:p>
            <a:r>
              <a:rPr lang="en-CA" sz="2400" dirty="0"/>
              <a:t>r</a:t>
            </a:r>
            <a:r>
              <a:rPr lang="en-CA" sz="2400" dirty="0" smtClean="0"/>
              <a:t>esponse to Dean’s request for evaluation</a:t>
            </a:r>
          </a:p>
          <a:p>
            <a:r>
              <a:rPr lang="en-CA" sz="2400" dirty="0" smtClean="0"/>
              <a:t>composition of committee</a:t>
            </a:r>
          </a:p>
          <a:p>
            <a:pPr lvl="1"/>
            <a:r>
              <a:rPr lang="en-CA" dirty="0"/>
              <a:t>b</a:t>
            </a:r>
            <a:r>
              <a:rPr lang="en-CA" dirty="0" smtClean="0"/>
              <a:t>ipartite vs tripartite</a:t>
            </a:r>
          </a:p>
          <a:p>
            <a:pPr lvl="1"/>
            <a:r>
              <a:rPr lang="en-CA" dirty="0" smtClean="0"/>
              <a:t>possible conflict of interest</a:t>
            </a:r>
          </a:p>
          <a:p>
            <a:r>
              <a:rPr lang="en-CA" sz="2400" dirty="0" smtClean="0"/>
              <a:t>types of evidence to be considered</a:t>
            </a:r>
          </a:p>
          <a:p>
            <a:pPr lvl="1"/>
            <a:r>
              <a:rPr lang="en-CA" sz="2000" dirty="0" smtClean="0"/>
              <a:t>non-teaching members</a:t>
            </a:r>
          </a:p>
          <a:p>
            <a:pPr lvl="1"/>
            <a:r>
              <a:rPr lang="en-CA" sz="2000" dirty="0" smtClean="0"/>
              <a:t>modified questionnaires</a:t>
            </a:r>
          </a:p>
          <a:p>
            <a:pPr lvl="1"/>
            <a:r>
              <a:rPr lang="en-CA" sz="2000" dirty="0" smtClean="0"/>
              <a:t>source of student course </a:t>
            </a:r>
            <a:r>
              <a:rPr lang="en-CA" sz="2000" dirty="0" smtClean="0"/>
              <a:t>evaluations</a:t>
            </a:r>
          </a:p>
          <a:p>
            <a:pPr lvl="1"/>
            <a:r>
              <a:rPr lang="en-CA" sz="2000" dirty="0" smtClean="0"/>
              <a:t>response rate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9838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Sample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73404"/>
          </a:xfrm>
        </p:spPr>
        <p:txBody>
          <a:bodyPr>
            <a:noAutofit/>
          </a:bodyPr>
          <a:lstStyle/>
          <a:p>
            <a:r>
              <a:rPr lang="en-CA" sz="2400" dirty="0" smtClean="0"/>
              <a:t>failure to involve TRUFA PRC Rep from the outset</a:t>
            </a:r>
          </a:p>
          <a:p>
            <a:r>
              <a:rPr lang="en-CA" sz="2400" dirty="0" smtClean="0"/>
              <a:t>varying PRC membership for different purposes (</a:t>
            </a:r>
            <a:r>
              <a:rPr lang="en-CA" sz="2400" dirty="0" err="1" smtClean="0"/>
              <a:t>eg</a:t>
            </a:r>
            <a:r>
              <a:rPr lang="en-CA" sz="2400" dirty="0" smtClean="0"/>
              <a:t>. bi vs tri)</a:t>
            </a:r>
          </a:p>
          <a:p>
            <a:r>
              <a:rPr lang="en-CA" sz="2400" dirty="0" smtClean="0"/>
              <a:t>PRC member in conflict of interest</a:t>
            </a:r>
          </a:p>
          <a:p>
            <a:r>
              <a:rPr lang="en-CA" sz="2400" dirty="0" smtClean="0"/>
              <a:t>basis of Dean’s request for Article 7 evaluation</a:t>
            </a:r>
          </a:p>
          <a:p>
            <a:r>
              <a:rPr lang="en-CA" sz="2400" dirty="0" smtClean="0"/>
              <a:t>Dean’s efforts to influence the process and the outcome</a:t>
            </a:r>
          </a:p>
          <a:p>
            <a:r>
              <a:rPr lang="en-CA" sz="2400" dirty="0" smtClean="0"/>
              <a:t>timing of PRC collection and evaluation of evidence</a:t>
            </a:r>
          </a:p>
          <a:p>
            <a:r>
              <a:rPr lang="en-CA" sz="2400" dirty="0" smtClean="0"/>
              <a:t>student course evaluations </a:t>
            </a:r>
          </a:p>
          <a:p>
            <a:r>
              <a:rPr lang="en-CA" sz="2400" dirty="0" smtClean="0"/>
              <a:t>member’s right to meet with PRC</a:t>
            </a:r>
          </a:p>
          <a:p>
            <a:r>
              <a:rPr lang="en-CA" sz="2400" dirty="0" smtClean="0"/>
              <a:t>Dean’s failure to complete the process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762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303</TotalTime>
  <Words>306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Role of the TRUFA Rep on a PRC</vt:lpstr>
      <vt:lpstr>TRUFA PRC Rep Objectives</vt:lpstr>
      <vt:lpstr>Advisor</vt:lpstr>
      <vt:lpstr>Advisor</vt:lpstr>
      <vt:lpstr>Advisor</vt:lpstr>
      <vt:lpstr>Moderator</vt:lpstr>
      <vt:lpstr>Sample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TRUFA Rep on a PRC</dc:title>
  <dc:creator>Bernie Kirkey</dc:creator>
  <cp:lastModifiedBy>Bernie Kirkey</cp:lastModifiedBy>
  <cp:revision>9</cp:revision>
  <dcterms:created xsi:type="dcterms:W3CDTF">2014-10-16T11:26:07Z</dcterms:created>
  <dcterms:modified xsi:type="dcterms:W3CDTF">2015-10-05T20:08:37Z</dcterms:modified>
</cp:coreProperties>
</file>